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5" r:id="rId9"/>
    <p:sldId id="266" r:id="rId10"/>
    <p:sldId id="267" r:id="rId11"/>
    <p:sldId id="262" r:id="rId12"/>
    <p:sldId id="264" r:id="rId13"/>
    <p:sldId id="272" r:id="rId14"/>
    <p:sldId id="263" r:id="rId15"/>
    <p:sldId id="273" r:id="rId16"/>
    <p:sldId id="269" r:id="rId17"/>
    <p:sldId id="270" r:id="rId18"/>
    <p:sldId id="271" r:id="rId19"/>
    <p:sldId id="274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5BF3F-32A4-0340-A9C9-7EAB6D42C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274638"/>
            <a:ext cx="1962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7340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1D24C0-E5B9-E849-8C9F-0AB341917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5B0F29-A35C-9348-95CE-C35F727FA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643B92-7A05-8D4F-B25D-62D6255A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1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48BC9-C8D8-1641-8DB3-33572D3AE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8F48D3-FAC6-604B-86C4-C557668294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4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8E9A53-F87B-984F-A127-01CFC3E02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EE4E16-756E-3742-ACCE-7C680FF1D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07ADCD-7851-0E42-833F-8938E8DFA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39F0DC-8AC7-5E4C-83D0-FECCF6232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84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Better Software Solutions, Inc.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3DFECB-DB6D-794B-AD95-DC5C161F36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otw.arrl.org/lotwuser/defaul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1k.arrl.org/onlinedxcc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sl.net/sterling/uf1.htm" TargetMode="External"/><Relationship Id="rId2" Type="http://schemas.openxmlformats.org/officeDocument/2006/relationships/hyperlink" Target="http://www.cdxa.org/w4qsl-bureau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QSLing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Schaefer, NY4I</a:t>
            </a:r>
          </a:p>
          <a:p>
            <a:r>
              <a:rPr lang="en-US"/>
              <a:t>UPARC 2020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07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QSL Bureau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ARRL Outgoing Service</a:t>
            </a:r>
          </a:p>
          <a:p>
            <a:pPr lvl="1"/>
            <a:r>
              <a:rPr lang="en-US" dirty="0"/>
              <a:t>ARRL Membership is required</a:t>
            </a:r>
          </a:p>
          <a:p>
            <a:pPr lvl="1"/>
            <a:r>
              <a:rPr lang="en-US" dirty="0"/>
              <a:t>See if country has an incoming bureau</a:t>
            </a:r>
          </a:p>
          <a:p>
            <a:pPr lvl="1"/>
            <a:r>
              <a:rPr lang="en-US" dirty="0"/>
              <a:t>Follow directions on QRZ for DX station.</a:t>
            </a:r>
          </a:p>
          <a:p>
            <a:pPr lvl="2"/>
            <a:r>
              <a:rPr lang="en-US" dirty="0"/>
              <a:t>Some hams just do not use their bureau</a:t>
            </a:r>
          </a:p>
          <a:p>
            <a:pPr lvl="1"/>
            <a:r>
              <a:rPr lang="en-US" dirty="0"/>
              <a:t>Sort cards, pay by weight and send them to ARRL (or drop them off at some </a:t>
            </a:r>
            <a:r>
              <a:rPr lang="en-US" dirty="0" err="1"/>
              <a:t>hamfests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Wait, wait, wait, wait, wait…</a:t>
            </a:r>
          </a:p>
          <a:p>
            <a:pPr lvl="1"/>
            <a:r>
              <a:rPr lang="en-US" dirty="0"/>
              <a:t>1-3 years not unusual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1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QSLs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LOTW, </a:t>
            </a:r>
            <a:r>
              <a:rPr lang="en-US" dirty="0" err="1"/>
              <a:t>eQSL</a:t>
            </a:r>
            <a:r>
              <a:rPr lang="en-US" dirty="0"/>
              <a:t>, QRZ</a:t>
            </a:r>
          </a:p>
          <a:p>
            <a:r>
              <a:rPr lang="en-US" dirty="0"/>
              <a:t>What you use depends why you QSL.</a:t>
            </a:r>
          </a:p>
          <a:p>
            <a:r>
              <a:rPr lang="en-US" dirty="0"/>
              <a:t>ARRL Awards (WAS, DXCC) require LOTW or paper card.</a:t>
            </a:r>
          </a:p>
          <a:p>
            <a:pPr lvl="1"/>
            <a:r>
              <a:rPr lang="en-US" dirty="0"/>
              <a:t>Triple-play WAS is ONLY LOTW.</a:t>
            </a:r>
          </a:p>
          <a:p>
            <a:r>
              <a:rPr lang="en-US" dirty="0"/>
              <a:t>It’s really not that hard to setup.</a:t>
            </a:r>
          </a:p>
          <a:p>
            <a:r>
              <a:rPr lang="en-US" dirty="0"/>
              <a:t>Any LOTW setup difficulty is to ensure “you are you”.</a:t>
            </a:r>
          </a:p>
          <a:p>
            <a:pPr lvl="1"/>
            <a:r>
              <a:rPr lang="en-US" dirty="0"/>
              <a:t>How else does ARRL know it is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8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LOTW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TQSL</a:t>
            </a:r>
          </a:p>
          <a:p>
            <a:r>
              <a:rPr lang="en-US" dirty="0"/>
              <a:t>Create Certificate request (do NOT put a password on the certificate!)</a:t>
            </a:r>
          </a:p>
          <a:p>
            <a:r>
              <a:rPr lang="en-US" dirty="0"/>
              <a:t>You will receive post card</a:t>
            </a:r>
          </a:p>
          <a:p>
            <a:r>
              <a:rPr lang="en-US" dirty="0"/>
              <a:t>Go to LOTW and complete setup</a:t>
            </a:r>
          </a:p>
          <a:p>
            <a:r>
              <a:rPr lang="en-US" dirty="0"/>
              <a:t>If anyone does that, next month (Sat after meeting), we can help you setup.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1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your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ADIF file (signed with TQSL) to LOTW</a:t>
            </a:r>
          </a:p>
          <a:p>
            <a:r>
              <a:rPr lang="en-US" dirty="0"/>
              <a:t>Other stations upload must match your QSL (no QSO fishing…)</a:t>
            </a:r>
          </a:p>
          <a:p>
            <a:r>
              <a:rPr lang="en-US" dirty="0"/>
              <a:t>Time within 15 minutes of each other.</a:t>
            </a:r>
          </a:p>
          <a:p>
            <a:r>
              <a:rPr lang="en-US" dirty="0"/>
              <a:t>TQSL handles multiple station locations.</a:t>
            </a:r>
          </a:p>
          <a:p>
            <a:r>
              <a:rPr lang="en-US" dirty="0"/>
              <a:t>Use a logging program</a:t>
            </a:r>
          </a:p>
          <a:p>
            <a:pPr lvl="1"/>
            <a:r>
              <a:rPr lang="en-US" dirty="0" err="1"/>
              <a:t>DXKeeper</a:t>
            </a:r>
            <a:r>
              <a:rPr lang="en-US" dirty="0"/>
              <a:t> excels at LOTW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5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 – Paper Cards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awards, you have to send some version of QSLs.</a:t>
            </a:r>
          </a:p>
          <a:p>
            <a:r>
              <a:rPr lang="en-US" dirty="0"/>
              <a:t>Some use honor system, some need actual card.</a:t>
            </a:r>
          </a:p>
          <a:p>
            <a:r>
              <a:rPr lang="en-US" dirty="0"/>
              <a:t>For DXCC, let ARRL keep your records…</a:t>
            </a:r>
          </a:p>
          <a:p>
            <a:pPr lvl="1"/>
            <a:r>
              <a:rPr lang="en-US" dirty="0"/>
              <a:t>Once you qualify for basic 100, periodically send your cards (or better, bring them to card checker).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 - LOTW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QSLs you want to use</a:t>
            </a:r>
          </a:p>
          <a:p>
            <a:r>
              <a:rPr lang="en-US" dirty="0"/>
              <a:t>Create application in LOTW</a:t>
            </a:r>
          </a:p>
          <a:p>
            <a:r>
              <a:rPr lang="en-US" dirty="0"/>
              <a:t>Pay for credits</a:t>
            </a:r>
          </a:p>
          <a:p>
            <a:r>
              <a:rPr lang="en-US" dirty="0"/>
              <a:t>Submit</a:t>
            </a:r>
          </a:p>
          <a:p>
            <a:r>
              <a:rPr lang="en-US" dirty="0"/>
              <a:t>Credit within 1-2 days</a:t>
            </a:r>
          </a:p>
          <a:p>
            <a:r>
              <a:rPr lang="en-US" dirty="0">
                <a:hlinkClick r:id="rId2"/>
              </a:rPr>
              <a:t>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2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DXCC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https://p1k.arrl.org/onlinedxcc/</a:t>
            </a:r>
            <a:endParaRPr lang="en-US" dirty="0"/>
          </a:p>
          <a:p>
            <a:r>
              <a:rPr lang="en-US" dirty="0"/>
              <a:t>Submit cards manually or via ADIF file</a:t>
            </a:r>
          </a:p>
          <a:p>
            <a:r>
              <a:rPr lang="en-US" dirty="0"/>
              <a:t>Saves processing time for awards</a:t>
            </a:r>
          </a:p>
          <a:p>
            <a:r>
              <a:rPr lang="en-US" dirty="0"/>
              <a:t>Great for card checkers</a:t>
            </a:r>
          </a:p>
          <a:p>
            <a:pPr lvl="1"/>
            <a:r>
              <a:rPr lang="en-US" dirty="0"/>
              <a:t>Lists card in the sorted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98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DXCC Application</a:t>
            </a:r>
          </a:p>
        </p:txBody>
      </p:sp>
      <p:pic>
        <p:nvPicPr>
          <p:cNvPr id="5" name="Content Placeholder 4" descr="Screenshot 2015-08-07 15.28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7" r="9277"/>
          <a:stretch>
            <a:fillRect/>
          </a:stretch>
        </p:blipFill>
        <p:spPr>
          <a:xfrm>
            <a:off x="986343" y="1670537"/>
            <a:ext cx="6049456" cy="348847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8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Checkers or ARRL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mail cards to ARRL DXCC Desk but mail can be lost</a:t>
            </a:r>
          </a:p>
          <a:p>
            <a:r>
              <a:rPr lang="en-US" dirty="0"/>
              <a:t>You can visit cards checkers</a:t>
            </a:r>
          </a:p>
          <a:p>
            <a:pPr lvl="1"/>
            <a:r>
              <a:rPr lang="en-US" dirty="0"/>
              <a:t>Tampa Bay Hamfest</a:t>
            </a:r>
          </a:p>
          <a:p>
            <a:pPr lvl="1"/>
            <a:r>
              <a:rPr lang="en-US" dirty="0"/>
              <a:t>Orlando</a:t>
            </a:r>
          </a:p>
          <a:p>
            <a:pPr lvl="1"/>
            <a:r>
              <a:rPr lang="en-US" dirty="0"/>
              <a:t>Cards never leave you sight!</a:t>
            </a:r>
          </a:p>
          <a:p>
            <a:pPr lvl="1"/>
            <a:r>
              <a:rPr lang="en-US" dirty="0"/>
              <a:t>My preferred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4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QSL overview</a:t>
            </a:r>
          </a:p>
          <a:p>
            <a:r>
              <a:rPr lang="en-US" dirty="0"/>
              <a:t>Paper or electronic?</a:t>
            </a:r>
          </a:p>
          <a:p>
            <a:r>
              <a:rPr lang="en-US" dirty="0"/>
              <a:t>Paper QSL Techniques</a:t>
            </a:r>
          </a:p>
          <a:p>
            <a:r>
              <a:rPr lang="en-US" dirty="0"/>
              <a:t>Electronic QSL Techniques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QSL is the final courtesy of a QSO”</a:t>
            </a:r>
          </a:p>
          <a:p>
            <a:r>
              <a:rPr lang="en-US" dirty="0"/>
              <a:t>Awards</a:t>
            </a:r>
          </a:p>
          <a:p>
            <a:r>
              <a:rPr lang="en-US" dirty="0"/>
              <a:t>Fun receiving unique cards</a:t>
            </a:r>
          </a:p>
          <a:p>
            <a:r>
              <a:rPr lang="en-US" dirty="0"/>
              <a:t>But how do we get the cards?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QSLs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Cards on the Wall!</a:t>
            </a:r>
          </a:p>
          <a:p>
            <a:r>
              <a:rPr lang="en-US" dirty="0"/>
              <a:t>Some awards require paper QSL (WAC)</a:t>
            </a:r>
          </a:p>
          <a:p>
            <a:r>
              <a:rPr lang="en-US" dirty="0"/>
              <a:t>Options to receive cards:</a:t>
            </a:r>
          </a:p>
          <a:p>
            <a:pPr lvl="1"/>
            <a:r>
              <a:rPr lang="en-US" dirty="0"/>
              <a:t>Direct Mail</a:t>
            </a:r>
          </a:p>
          <a:p>
            <a:pPr lvl="1"/>
            <a:r>
              <a:rPr lang="en-US" dirty="0"/>
              <a:t>Bureau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7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QSLs via 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- It’s not cheap!</a:t>
            </a:r>
          </a:p>
          <a:p>
            <a:pPr lvl="1"/>
            <a:r>
              <a:rPr lang="en-US" dirty="0"/>
              <a:t>Domestic ($1.25)</a:t>
            </a:r>
          </a:p>
          <a:p>
            <a:pPr lvl="2"/>
            <a:r>
              <a:rPr lang="en-US" dirty="0"/>
              <a:t>SASE (if required)</a:t>
            </a:r>
          </a:p>
          <a:p>
            <a:pPr lvl="2"/>
            <a:r>
              <a:rPr lang="en-US" dirty="0"/>
              <a:t>First Class round-trip: $1.00</a:t>
            </a:r>
          </a:p>
          <a:p>
            <a:pPr lvl="2"/>
            <a:r>
              <a:rPr lang="en-US" dirty="0"/>
              <a:t>Card + 2 envelopes</a:t>
            </a:r>
          </a:p>
          <a:p>
            <a:pPr lvl="1"/>
            <a:r>
              <a:rPr lang="en-US" dirty="0"/>
              <a:t>International ($3.50)</a:t>
            </a:r>
          </a:p>
          <a:p>
            <a:pPr lvl="2"/>
            <a:r>
              <a:rPr lang="en-US" dirty="0"/>
              <a:t>Global Forever Stamp: $1.15</a:t>
            </a:r>
          </a:p>
          <a:p>
            <a:pPr lvl="2"/>
            <a:r>
              <a:rPr lang="en-US" dirty="0"/>
              <a:t>$2-$3 dollars to place in envelope for return postage (more if rare DXPedition is appreciated)</a:t>
            </a:r>
          </a:p>
          <a:p>
            <a:pPr lvl="2"/>
            <a:r>
              <a:rPr lang="en-US" dirty="0"/>
              <a:t>Card and envelopes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QSL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QRZ and follow DXs QSL directions EXACTLY!</a:t>
            </a:r>
          </a:p>
          <a:p>
            <a:r>
              <a:rPr lang="en-US" dirty="0"/>
              <a:t>Look for US QSL Manager (cheaper)</a:t>
            </a:r>
          </a:p>
          <a:p>
            <a:r>
              <a:rPr lang="en-US" dirty="0"/>
              <a:t>Decide if you need the paper card</a:t>
            </a:r>
          </a:p>
          <a:p>
            <a:pPr lvl="1"/>
            <a:r>
              <a:rPr lang="en-US" dirty="0"/>
              <a:t>Do they use LOTW? Lists available to tell you (logging program/cluster/QRZ)</a:t>
            </a:r>
          </a:p>
          <a:p>
            <a:r>
              <a:rPr lang="en-US" dirty="0"/>
              <a:t>Use UTC date</a:t>
            </a:r>
          </a:p>
          <a:p>
            <a:r>
              <a:rPr lang="en-US" dirty="0"/>
              <a:t>See if station has an online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QSLCard_57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7" b="4817"/>
          <a:stretch>
            <a:fillRect/>
          </a:stretch>
        </p:blipFill>
        <p:spPr>
          <a:xfrm>
            <a:off x="353691" y="1342043"/>
            <a:ext cx="8095595" cy="46683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3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Bureau (“</a:t>
            </a:r>
            <a:r>
              <a:rPr lang="en-US" dirty="0" err="1"/>
              <a:t>Buro</a:t>
            </a:r>
            <a:r>
              <a:rPr lang="en-US" dirty="0"/>
              <a:t>”)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Incoming and Outgoing</a:t>
            </a:r>
          </a:p>
          <a:p>
            <a:r>
              <a:rPr lang="en-US" dirty="0"/>
              <a:t>Clearing house for QSLs</a:t>
            </a:r>
          </a:p>
          <a:p>
            <a:r>
              <a:rPr lang="en-US" dirty="0"/>
              <a:t>Cheap but </a:t>
            </a:r>
            <a:r>
              <a:rPr lang="en-US" dirty="0" err="1"/>
              <a:t>veeeeeeerrrrrrryyyyyyy</a:t>
            </a:r>
            <a:r>
              <a:rPr lang="en-US" dirty="0"/>
              <a:t> slow</a:t>
            </a:r>
          </a:p>
          <a:p>
            <a:r>
              <a:rPr lang="en-US" dirty="0"/>
              <a:t>Follow directions</a:t>
            </a:r>
          </a:p>
          <a:p>
            <a:r>
              <a:rPr lang="en-US" dirty="0"/>
              <a:t>Not all hams use bureau</a:t>
            </a:r>
          </a:p>
          <a:p>
            <a:r>
              <a:rPr lang="en-US" dirty="0"/>
              <a:t>Incoming bureau workers are VOLUNTEERS  (be kind…)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Bureau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Inbound for “4” calls</a:t>
            </a:r>
          </a:p>
          <a:p>
            <a:pPr lvl="1"/>
            <a:r>
              <a:rPr lang="en-US" dirty="0"/>
              <a:t>One letter Prefixes (K4, W4, N4)</a:t>
            </a:r>
          </a:p>
          <a:p>
            <a:pPr lvl="2"/>
            <a:r>
              <a:rPr lang="en-US" dirty="0"/>
              <a:t>Carolina DX Association</a:t>
            </a:r>
          </a:p>
          <a:p>
            <a:pPr lvl="3"/>
            <a:r>
              <a:rPr lang="en-US" dirty="0">
                <a:hlinkClick r:id="rId2"/>
              </a:rPr>
              <a:t>http://www.cdxa.org/w4qsl-bureau/index.php</a:t>
            </a:r>
            <a:endParaRPr lang="en-US" dirty="0"/>
          </a:p>
          <a:p>
            <a:pPr lvl="1"/>
            <a:r>
              <a:rPr lang="en-US" dirty="0"/>
              <a:t>Two letter prefixes</a:t>
            </a:r>
          </a:p>
          <a:p>
            <a:pPr lvl="2"/>
            <a:r>
              <a:rPr lang="en-US" dirty="0"/>
              <a:t>Sterling Park ARC</a:t>
            </a:r>
          </a:p>
          <a:p>
            <a:pPr lvl="3"/>
            <a:r>
              <a:rPr lang="en-US" dirty="0">
                <a:hlinkClick r:id="rId3"/>
              </a:rPr>
              <a:t>http://www.qsl.net/sterling/uf1.htm</a:t>
            </a:r>
            <a:endParaRPr lang="en-US" dirty="0"/>
          </a:p>
          <a:p>
            <a:pPr lvl="1"/>
            <a:r>
              <a:rPr lang="en-US" dirty="0"/>
              <a:t>Normally 6x9 envelope</a:t>
            </a:r>
          </a:p>
          <a:p>
            <a:pPr lvl="1"/>
            <a:r>
              <a:rPr lang="en-US" dirty="0" err="1"/>
              <a:t>Callsign</a:t>
            </a:r>
            <a:r>
              <a:rPr lang="en-US" dirty="0"/>
              <a:t> in upper right and postage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5B0F29-A35C-9348-95CE-C35F727FA7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41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S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941</TotalTime>
  <Words>674</Words>
  <Application>Microsoft Macintosh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Theme</vt:lpstr>
      <vt:lpstr>QSLing</vt:lpstr>
      <vt:lpstr>Agenda</vt:lpstr>
      <vt:lpstr>QSL</vt:lpstr>
      <vt:lpstr>Paper QSLs</vt:lpstr>
      <vt:lpstr>Paper QSLs via Direct</vt:lpstr>
      <vt:lpstr>Direct QSL Hints</vt:lpstr>
      <vt:lpstr>PowerPoint Presentation</vt:lpstr>
      <vt:lpstr>Bureau (“Buro”) System</vt:lpstr>
      <vt:lpstr>Incoming Bureau</vt:lpstr>
      <vt:lpstr>Outgoing QSL Bureau</vt:lpstr>
      <vt:lpstr>Electronic QSLs</vt:lpstr>
      <vt:lpstr>LOTW Setup</vt:lpstr>
      <vt:lpstr>Upload your Log</vt:lpstr>
      <vt:lpstr>Awards – Paper Cards </vt:lpstr>
      <vt:lpstr>Awards - LOTW</vt:lpstr>
      <vt:lpstr>Online DXCC</vt:lpstr>
      <vt:lpstr>Online DXCC Application</vt:lpstr>
      <vt:lpstr>Card Checkers or ARRL</vt:lpstr>
      <vt:lpstr>Questions</vt:lpstr>
    </vt:vector>
  </TitlesOfParts>
  <Company>Better Software Solutions,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QSL-ing</dc:title>
  <dc:creator>Thomas Schaefer</dc:creator>
  <cp:lastModifiedBy>Thomas Schaefer</cp:lastModifiedBy>
  <cp:revision>11</cp:revision>
  <dcterms:created xsi:type="dcterms:W3CDTF">2015-08-07T18:24:43Z</dcterms:created>
  <dcterms:modified xsi:type="dcterms:W3CDTF">2020-04-04T13:47:58Z</dcterms:modified>
</cp:coreProperties>
</file>